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58" r:id="rId5"/>
    <p:sldId id="260"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503"/>
    <a:srgbClr val="ED1C24"/>
    <a:srgbClr val="231F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120" d="100"/>
          <a:sy n="120" d="100"/>
        </p:scale>
        <p:origin x="120" y="13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5ACFF68-88B2-4EBF-8CE4-FB7B33556D37}" type="datetimeFigureOut">
              <a:rPr lang="en-GB" smtClean="0"/>
              <a:t>21/08/2016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D45BC43-59F8-4713-A416-BFD4BB1A6E5F}" type="slidenum">
              <a:rPr lang="en-GB" smtClean="0"/>
              <a:t>‹#›</a:t>
            </a:fld>
            <a:endParaRPr lang="en-GB"/>
          </a:p>
        </p:txBody>
      </p:sp>
    </p:spTree>
    <p:extLst>
      <p:ext uri="{BB962C8B-B14F-4D97-AF65-F5344CB8AC3E}">
        <p14:creationId xmlns:p14="http://schemas.microsoft.com/office/powerpoint/2010/main" val="14905058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5ACFF68-88B2-4EBF-8CE4-FB7B33556D37}" type="datetimeFigureOut">
              <a:rPr lang="en-GB" smtClean="0"/>
              <a:t>21/08/2016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D45BC43-59F8-4713-A416-BFD4BB1A6E5F}" type="slidenum">
              <a:rPr lang="en-GB" smtClean="0"/>
              <a:t>‹#›</a:t>
            </a:fld>
            <a:endParaRPr lang="en-GB"/>
          </a:p>
        </p:txBody>
      </p:sp>
    </p:spTree>
    <p:extLst>
      <p:ext uri="{BB962C8B-B14F-4D97-AF65-F5344CB8AC3E}">
        <p14:creationId xmlns:p14="http://schemas.microsoft.com/office/powerpoint/2010/main" val="3476868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5ACFF68-88B2-4EBF-8CE4-FB7B33556D37}" type="datetimeFigureOut">
              <a:rPr lang="en-GB" smtClean="0"/>
              <a:t>21/08/2016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D45BC43-59F8-4713-A416-BFD4BB1A6E5F}" type="slidenum">
              <a:rPr lang="en-GB" smtClean="0"/>
              <a:t>‹#›</a:t>
            </a:fld>
            <a:endParaRPr lang="en-GB"/>
          </a:p>
        </p:txBody>
      </p:sp>
    </p:spTree>
    <p:extLst>
      <p:ext uri="{BB962C8B-B14F-4D97-AF65-F5344CB8AC3E}">
        <p14:creationId xmlns:p14="http://schemas.microsoft.com/office/powerpoint/2010/main" val="4163772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5ACFF68-88B2-4EBF-8CE4-FB7B33556D37}" type="datetimeFigureOut">
              <a:rPr lang="en-GB" smtClean="0"/>
              <a:t>21/08/2016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D45BC43-59F8-4713-A416-BFD4BB1A6E5F}" type="slidenum">
              <a:rPr lang="en-GB" smtClean="0"/>
              <a:t>‹#›</a:t>
            </a:fld>
            <a:endParaRPr lang="en-GB"/>
          </a:p>
        </p:txBody>
      </p:sp>
    </p:spTree>
    <p:extLst>
      <p:ext uri="{BB962C8B-B14F-4D97-AF65-F5344CB8AC3E}">
        <p14:creationId xmlns:p14="http://schemas.microsoft.com/office/powerpoint/2010/main" val="2556902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5ACFF68-88B2-4EBF-8CE4-FB7B33556D37}" type="datetimeFigureOut">
              <a:rPr lang="en-GB" smtClean="0"/>
              <a:t>21/08/2016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D45BC43-59F8-4713-A416-BFD4BB1A6E5F}" type="slidenum">
              <a:rPr lang="en-GB" smtClean="0"/>
              <a:t>‹#›</a:t>
            </a:fld>
            <a:endParaRPr lang="en-GB"/>
          </a:p>
        </p:txBody>
      </p:sp>
    </p:spTree>
    <p:extLst>
      <p:ext uri="{BB962C8B-B14F-4D97-AF65-F5344CB8AC3E}">
        <p14:creationId xmlns:p14="http://schemas.microsoft.com/office/powerpoint/2010/main" val="993032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5ACFF68-88B2-4EBF-8CE4-FB7B33556D37}" type="datetimeFigureOut">
              <a:rPr lang="en-GB" smtClean="0"/>
              <a:t>21/08/2016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D45BC43-59F8-4713-A416-BFD4BB1A6E5F}" type="slidenum">
              <a:rPr lang="en-GB" smtClean="0"/>
              <a:t>‹#›</a:t>
            </a:fld>
            <a:endParaRPr lang="en-GB"/>
          </a:p>
        </p:txBody>
      </p:sp>
    </p:spTree>
    <p:extLst>
      <p:ext uri="{BB962C8B-B14F-4D97-AF65-F5344CB8AC3E}">
        <p14:creationId xmlns:p14="http://schemas.microsoft.com/office/powerpoint/2010/main" val="487846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5ACFF68-88B2-4EBF-8CE4-FB7B33556D37}" type="datetimeFigureOut">
              <a:rPr lang="en-GB" smtClean="0"/>
              <a:t>21/08/2016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D45BC43-59F8-4713-A416-BFD4BB1A6E5F}" type="slidenum">
              <a:rPr lang="en-GB" smtClean="0"/>
              <a:t>‹#›</a:t>
            </a:fld>
            <a:endParaRPr lang="en-GB"/>
          </a:p>
        </p:txBody>
      </p:sp>
    </p:spTree>
    <p:extLst>
      <p:ext uri="{BB962C8B-B14F-4D97-AF65-F5344CB8AC3E}">
        <p14:creationId xmlns:p14="http://schemas.microsoft.com/office/powerpoint/2010/main" val="2514848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5ACFF68-88B2-4EBF-8CE4-FB7B33556D37}" type="datetimeFigureOut">
              <a:rPr lang="en-GB" smtClean="0"/>
              <a:t>21/08/2016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D45BC43-59F8-4713-A416-BFD4BB1A6E5F}" type="slidenum">
              <a:rPr lang="en-GB" smtClean="0"/>
              <a:t>‹#›</a:t>
            </a:fld>
            <a:endParaRPr lang="en-GB"/>
          </a:p>
        </p:txBody>
      </p:sp>
    </p:spTree>
    <p:extLst>
      <p:ext uri="{BB962C8B-B14F-4D97-AF65-F5344CB8AC3E}">
        <p14:creationId xmlns:p14="http://schemas.microsoft.com/office/powerpoint/2010/main" val="3436614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ACFF68-88B2-4EBF-8CE4-FB7B33556D37}" type="datetimeFigureOut">
              <a:rPr lang="en-GB" smtClean="0"/>
              <a:t>21/08/2016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D45BC43-59F8-4713-A416-BFD4BB1A6E5F}" type="slidenum">
              <a:rPr lang="en-GB" smtClean="0"/>
              <a:t>‹#›</a:t>
            </a:fld>
            <a:endParaRPr lang="en-GB"/>
          </a:p>
        </p:txBody>
      </p:sp>
    </p:spTree>
    <p:extLst>
      <p:ext uri="{BB962C8B-B14F-4D97-AF65-F5344CB8AC3E}">
        <p14:creationId xmlns:p14="http://schemas.microsoft.com/office/powerpoint/2010/main" val="3758727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ACFF68-88B2-4EBF-8CE4-FB7B33556D37}" type="datetimeFigureOut">
              <a:rPr lang="en-GB" smtClean="0"/>
              <a:t>21/08/2016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D45BC43-59F8-4713-A416-BFD4BB1A6E5F}" type="slidenum">
              <a:rPr lang="en-GB" smtClean="0"/>
              <a:t>‹#›</a:t>
            </a:fld>
            <a:endParaRPr lang="en-GB"/>
          </a:p>
        </p:txBody>
      </p:sp>
    </p:spTree>
    <p:extLst>
      <p:ext uri="{BB962C8B-B14F-4D97-AF65-F5344CB8AC3E}">
        <p14:creationId xmlns:p14="http://schemas.microsoft.com/office/powerpoint/2010/main" val="24381790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ACFF68-88B2-4EBF-8CE4-FB7B33556D37}" type="datetimeFigureOut">
              <a:rPr lang="en-GB" smtClean="0"/>
              <a:t>21/08/2016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D45BC43-59F8-4713-A416-BFD4BB1A6E5F}" type="slidenum">
              <a:rPr lang="en-GB" smtClean="0"/>
              <a:t>‹#›</a:t>
            </a:fld>
            <a:endParaRPr lang="en-GB"/>
          </a:p>
        </p:txBody>
      </p:sp>
    </p:spTree>
    <p:extLst>
      <p:ext uri="{BB962C8B-B14F-4D97-AF65-F5344CB8AC3E}">
        <p14:creationId xmlns:p14="http://schemas.microsoft.com/office/powerpoint/2010/main" val="1880730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12071997" y="0"/>
            <a:ext cx="120000" cy="6858000"/>
          </a:xfrm>
          <a:prstGeom prst="rect">
            <a:avLst/>
          </a:prstGeom>
          <a:solidFill>
            <a:srgbClr val="ED1C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10" name="Rectangle 9"/>
          <p:cNvSpPr/>
          <p:nvPr userDrawn="1"/>
        </p:nvSpPr>
        <p:spPr>
          <a:xfrm rot="5400000">
            <a:off x="6051001" y="719157"/>
            <a:ext cx="90000" cy="12191997"/>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5" name="Rectangle 14"/>
          <p:cNvSpPr/>
          <p:nvPr userDrawn="1"/>
        </p:nvSpPr>
        <p:spPr>
          <a:xfrm rot="10800000">
            <a:off x="1" y="835168"/>
            <a:ext cx="120000" cy="5969863"/>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ACFF68-88B2-4EBF-8CE4-FB7B33556D37}" type="datetimeFigureOut">
              <a:rPr lang="en-GB" smtClean="0"/>
              <a:t>21/08/2016</a:t>
            </a:fld>
            <a:endParaRPr lang="en-GB"/>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45BC43-59F8-4713-A416-BFD4BB1A6E5F}" type="slidenum">
              <a:rPr lang="en-GB" smtClean="0"/>
              <a:t>‹#›</a:t>
            </a:fld>
            <a:endParaRPr lang="en-GB"/>
          </a:p>
        </p:txBody>
      </p:sp>
      <p:sp>
        <p:nvSpPr>
          <p:cNvPr id="14" name="Rectangle 13"/>
          <p:cNvSpPr/>
          <p:nvPr userDrawn="1"/>
        </p:nvSpPr>
        <p:spPr>
          <a:xfrm rot="5400000">
            <a:off x="6381653" y="-5720345"/>
            <a:ext cx="90000" cy="11530693"/>
          </a:xfrm>
          <a:prstGeom prst="rect">
            <a:avLst/>
          </a:prstGeom>
          <a:solidFill>
            <a:srgbClr val="ED1C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8" name="Picture 7"/>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20002" y="6082251"/>
            <a:ext cx="957684" cy="687904"/>
          </a:xfrm>
          <a:prstGeom prst="rect">
            <a:avLst/>
          </a:prstGeom>
        </p:spPr>
      </p:pic>
      <p:pic>
        <p:nvPicPr>
          <p:cNvPr id="11" name="Picture 10"/>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1091050" y="89995"/>
            <a:ext cx="980943" cy="593207"/>
          </a:xfrm>
          <a:prstGeom prst="rect">
            <a:avLst/>
          </a:prstGeom>
        </p:spPr>
      </p:pic>
      <p:pic>
        <p:nvPicPr>
          <p:cNvPr id="12" name="Picture 11"/>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 y="-1"/>
            <a:ext cx="661307" cy="1074205"/>
          </a:xfrm>
          <a:prstGeom prst="rect">
            <a:avLst/>
          </a:prstGeom>
        </p:spPr>
      </p:pic>
      <p:pic>
        <p:nvPicPr>
          <p:cNvPr id="18" name="Picture 17"/>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1530690" y="5783795"/>
            <a:ext cx="661307" cy="1074205"/>
          </a:xfrm>
          <a:prstGeom prst="rect">
            <a:avLst/>
          </a:prstGeom>
        </p:spPr>
      </p:pic>
    </p:spTree>
    <p:extLst>
      <p:ext uri="{BB962C8B-B14F-4D97-AF65-F5344CB8AC3E}">
        <p14:creationId xmlns:p14="http://schemas.microsoft.com/office/powerpoint/2010/main" val="9740990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uk.rs-online.com/web/p/locking-nuts/1224373/"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789216218"/>
              </p:ext>
            </p:extLst>
          </p:nvPr>
        </p:nvGraphicFramePr>
        <p:xfrm>
          <a:off x="4187325" y="1274364"/>
          <a:ext cx="3912765" cy="4483800"/>
        </p:xfrm>
        <a:graphic>
          <a:graphicData uri="http://schemas.openxmlformats.org/drawingml/2006/table">
            <a:tbl>
              <a:tblPr/>
              <a:tblGrid>
                <a:gridCol w="996107"/>
                <a:gridCol w="2916658"/>
              </a:tblGrid>
              <a:tr h="235053">
                <a:tc>
                  <a:txBody>
                    <a:bodyPr/>
                    <a:lstStyle/>
                    <a:p>
                      <a:pPr rtl="0" fontAlgn="b"/>
                      <a:r>
                        <a:rPr lang="en-GB" sz="1400" b="1" dirty="0">
                          <a:effectLst/>
                        </a:rPr>
                        <a:t>Phase</a:t>
                      </a:r>
                    </a:p>
                  </a:txBody>
                  <a:tcPr marL="21499" marR="21499" marT="14332" marB="14332"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r>
                        <a:rPr lang="en-GB" sz="1400" b="1">
                          <a:effectLst/>
                        </a:rPr>
                        <a:t>Project Steps</a:t>
                      </a:r>
                    </a:p>
                  </a:txBody>
                  <a:tcPr marL="21499" marR="21499" marT="14332" marB="14332"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41440">
                <a:tc>
                  <a:txBody>
                    <a:bodyPr/>
                    <a:lstStyle/>
                    <a:p>
                      <a:pPr rtl="0" fontAlgn="b"/>
                      <a:r>
                        <a:rPr lang="en-GB" sz="1400" b="1" i="1" dirty="0">
                          <a:effectLst/>
                        </a:rPr>
                        <a:t>A</a:t>
                      </a:r>
                    </a:p>
                  </a:txBody>
                  <a:tcPr marL="21499" marR="21499" marT="14332" marB="14332"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r>
                        <a:rPr lang="en-GB" sz="1400" dirty="0">
                          <a:effectLst/>
                        </a:rPr>
                        <a:t>Detailed Justification / Establish Project Targets</a:t>
                      </a:r>
                    </a:p>
                  </a:txBody>
                  <a:tcPr marL="21499" marR="21499" marT="14332" marB="14332"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235053">
                <a:tc>
                  <a:txBody>
                    <a:bodyPr/>
                    <a:lstStyle/>
                    <a:p>
                      <a:pPr rtl="0" fontAlgn="b"/>
                      <a:r>
                        <a:rPr lang="en-GB" sz="1400" b="1" i="1">
                          <a:effectLst/>
                        </a:rPr>
                        <a:t>B</a:t>
                      </a:r>
                    </a:p>
                  </a:txBody>
                  <a:tcPr marL="21499" marR="21499" marT="14332" marB="14332"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r>
                        <a:rPr lang="en-GB" sz="1400" dirty="0">
                          <a:effectLst/>
                        </a:rPr>
                        <a:t>Rule Check</a:t>
                      </a:r>
                    </a:p>
                  </a:txBody>
                  <a:tcPr marL="21499" marR="21499" marT="14332" marB="14332"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235053">
                <a:tc>
                  <a:txBody>
                    <a:bodyPr/>
                    <a:lstStyle/>
                    <a:p>
                      <a:pPr rtl="0" fontAlgn="b"/>
                      <a:r>
                        <a:rPr lang="en-GB" sz="1400" b="1" i="1">
                          <a:effectLst/>
                        </a:rPr>
                        <a:t>C</a:t>
                      </a:r>
                    </a:p>
                  </a:txBody>
                  <a:tcPr marL="21499" marR="21499" marT="14332" marB="14332"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r>
                        <a:rPr lang="en-GB" sz="1400">
                          <a:effectLst/>
                        </a:rPr>
                        <a:t>Limitations and Spaceclaim</a:t>
                      </a:r>
                    </a:p>
                  </a:txBody>
                  <a:tcPr marL="21499" marR="21499" marT="14332" marB="14332"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235053">
                <a:tc>
                  <a:txBody>
                    <a:bodyPr/>
                    <a:lstStyle/>
                    <a:p>
                      <a:pPr rtl="0" fontAlgn="b"/>
                      <a:r>
                        <a:rPr lang="en-GB" sz="1400" b="1" i="1">
                          <a:effectLst/>
                        </a:rPr>
                        <a:t>D</a:t>
                      </a:r>
                    </a:p>
                  </a:txBody>
                  <a:tcPr marL="21499" marR="21499" marT="14332" marB="14332"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r>
                        <a:rPr lang="en-GB" sz="1400">
                          <a:effectLst/>
                        </a:rPr>
                        <a:t>Concept Design</a:t>
                      </a:r>
                    </a:p>
                  </a:txBody>
                  <a:tcPr marL="21499" marR="21499" marT="14332" marB="14332"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235053">
                <a:tc>
                  <a:txBody>
                    <a:bodyPr/>
                    <a:lstStyle/>
                    <a:p>
                      <a:pPr rtl="0" fontAlgn="b"/>
                      <a:r>
                        <a:rPr lang="en-GB" sz="1400" b="1" i="1">
                          <a:effectLst/>
                        </a:rPr>
                        <a:t>E</a:t>
                      </a:r>
                    </a:p>
                  </a:txBody>
                  <a:tcPr marL="21499" marR="21499" marT="14332" marB="14332"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r>
                        <a:rPr lang="en-GB" sz="1400">
                          <a:effectLst/>
                        </a:rPr>
                        <a:t>Review 1 / concept selection</a:t>
                      </a:r>
                    </a:p>
                  </a:txBody>
                  <a:tcPr marL="21499" marR="21499" marT="14332" marB="14332"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41440">
                <a:tc>
                  <a:txBody>
                    <a:bodyPr/>
                    <a:lstStyle/>
                    <a:p>
                      <a:pPr rtl="0" fontAlgn="b"/>
                      <a:r>
                        <a:rPr lang="en-GB" sz="1400" b="1" i="1">
                          <a:effectLst/>
                        </a:rPr>
                        <a:t>F</a:t>
                      </a:r>
                    </a:p>
                  </a:txBody>
                  <a:tcPr marL="21499" marR="21499" marT="14332" marB="14332"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r>
                        <a:rPr lang="en-GB" sz="1400">
                          <a:effectLst/>
                        </a:rPr>
                        <a:t>Selection of components / materials + produce initial BOM</a:t>
                      </a:r>
                    </a:p>
                  </a:txBody>
                  <a:tcPr marL="21499" marR="21499" marT="14332" marB="14332"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235053">
                <a:tc>
                  <a:txBody>
                    <a:bodyPr/>
                    <a:lstStyle/>
                    <a:p>
                      <a:pPr rtl="0" fontAlgn="b"/>
                      <a:r>
                        <a:rPr lang="en-GB" sz="1400" b="1" i="1">
                          <a:effectLst/>
                        </a:rPr>
                        <a:t>G</a:t>
                      </a:r>
                    </a:p>
                  </a:txBody>
                  <a:tcPr marL="21499" marR="21499" marT="14332" marB="14332"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r>
                        <a:rPr lang="en-GB" sz="1400">
                          <a:effectLst/>
                        </a:rPr>
                        <a:t>Detailed Design</a:t>
                      </a:r>
                    </a:p>
                  </a:txBody>
                  <a:tcPr marL="21499" marR="21499" marT="14332" marB="14332"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235053">
                <a:tc>
                  <a:txBody>
                    <a:bodyPr/>
                    <a:lstStyle/>
                    <a:p>
                      <a:pPr rtl="0" fontAlgn="b"/>
                      <a:r>
                        <a:rPr lang="en-GB" sz="1400" b="1" i="1">
                          <a:effectLst/>
                        </a:rPr>
                        <a:t>H</a:t>
                      </a:r>
                    </a:p>
                  </a:txBody>
                  <a:tcPr marL="21499" marR="21499" marT="14332" marB="14332"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r>
                        <a:rPr lang="en-GB" sz="1400">
                          <a:effectLst/>
                        </a:rPr>
                        <a:t>Review 2 / design review</a:t>
                      </a:r>
                    </a:p>
                  </a:txBody>
                  <a:tcPr marL="21499" marR="21499" marT="14332" marB="14332"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235053">
                <a:tc>
                  <a:txBody>
                    <a:bodyPr/>
                    <a:lstStyle/>
                    <a:p>
                      <a:pPr rtl="0" fontAlgn="b"/>
                      <a:r>
                        <a:rPr lang="en-GB" sz="1400" b="1" i="1">
                          <a:effectLst/>
                        </a:rPr>
                        <a:t>I</a:t>
                      </a:r>
                    </a:p>
                  </a:txBody>
                  <a:tcPr marL="21499" marR="21499" marT="14332" marB="14332"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r>
                        <a:rPr lang="en-GB" sz="1400">
                          <a:effectLst/>
                        </a:rPr>
                        <a:t>Manufacturing and assembly pack</a:t>
                      </a:r>
                    </a:p>
                  </a:txBody>
                  <a:tcPr marL="21499" marR="21499" marT="14332" marB="14332"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235053">
                <a:tc>
                  <a:txBody>
                    <a:bodyPr/>
                    <a:lstStyle/>
                    <a:p>
                      <a:pPr rtl="0" fontAlgn="b"/>
                      <a:r>
                        <a:rPr lang="en-GB" sz="1400" b="1" i="1">
                          <a:effectLst/>
                        </a:rPr>
                        <a:t>J</a:t>
                      </a:r>
                    </a:p>
                  </a:txBody>
                  <a:tcPr marL="21499" marR="21499" marT="14332" marB="14332"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r>
                        <a:rPr lang="en-GB" sz="1400">
                          <a:effectLst/>
                        </a:rPr>
                        <a:t>Sourcing Suppliers</a:t>
                      </a:r>
                    </a:p>
                  </a:txBody>
                  <a:tcPr marL="21499" marR="21499" marT="14332" marB="14332"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41440">
                <a:tc>
                  <a:txBody>
                    <a:bodyPr/>
                    <a:lstStyle/>
                    <a:p>
                      <a:pPr rtl="0" fontAlgn="b"/>
                      <a:r>
                        <a:rPr lang="en-GB" sz="1400" b="1" i="1">
                          <a:effectLst/>
                        </a:rPr>
                        <a:t>K</a:t>
                      </a:r>
                    </a:p>
                  </a:txBody>
                  <a:tcPr marL="21499" marR="21499" marT="14332" marB="14332"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r>
                        <a:rPr lang="en-GB" sz="1400">
                          <a:effectLst/>
                        </a:rPr>
                        <a:t>Final BOM and installation requirements</a:t>
                      </a:r>
                    </a:p>
                  </a:txBody>
                  <a:tcPr marL="21499" marR="21499" marT="14332" marB="14332"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235053">
                <a:tc>
                  <a:txBody>
                    <a:bodyPr/>
                    <a:lstStyle/>
                    <a:p>
                      <a:pPr rtl="0" fontAlgn="b"/>
                      <a:r>
                        <a:rPr lang="en-GB" sz="1400" b="1" i="1">
                          <a:effectLst/>
                        </a:rPr>
                        <a:t>L</a:t>
                      </a:r>
                    </a:p>
                  </a:txBody>
                  <a:tcPr marL="21499" marR="21499" marT="14332" marB="14332"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r>
                        <a:rPr lang="en-GB" sz="1400">
                          <a:effectLst/>
                        </a:rPr>
                        <a:t>Review 3 / Purchasing approval</a:t>
                      </a:r>
                    </a:p>
                  </a:txBody>
                  <a:tcPr marL="21499" marR="21499" marT="14332" marB="14332"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235053">
                <a:tc>
                  <a:txBody>
                    <a:bodyPr/>
                    <a:lstStyle/>
                    <a:p>
                      <a:pPr rtl="0" fontAlgn="b"/>
                      <a:r>
                        <a:rPr lang="en-GB" sz="1400" b="1" i="1">
                          <a:effectLst/>
                        </a:rPr>
                        <a:t>M</a:t>
                      </a:r>
                    </a:p>
                  </a:txBody>
                  <a:tcPr marL="21499" marR="21499" marT="14332" marB="14332"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r>
                        <a:rPr lang="en-GB" sz="1400">
                          <a:effectLst/>
                        </a:rPr>
                        <a:t>Installation</a:t>
                      </a:r>
                    </a:p>
                  </a:txBody>
                  <a:tcPr marL="21499" marR="21499" marT="14332" marB="14332"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41440">
                <a:tc>
                  <a:txBody>
                    <a:bodyPr/>
                    <a:lstStyle/>
                    <a:p>
                      <a:pPr rtl="0" fontAlgn="b"/>
                      <a:r>
                        <a:rPr lang="en-GB" sz="1400" b="1" i="1">
                          <a:effectLst/>
                        </a:rPr>
                        <a:t>N</a:t>
                      </a:r>
                    </a:p>
                  </a:txBody>
                  <a:tcPr marL="21499" marR="21499" marT="14332" marB="14332"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r>
                        <a:rPr lang="en-GB" sz="1400" dirty="0">
                          <a:effectLst/>
                        </a:rPr>
                        <a:t>Project Close out / installation inspection</a:t>
                      </a:r>
                    </a:p>
                  </a:txBody>
                  <a:tcPr marL="21499" marR="21499" marT="14332" marB="14332"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3552660941"/>
              </p:ext>
            </p:extLst>
          </p:nvPr>
        </p:nvGraphicFramePr>
        <p:xfrm>
          <a:off x="415587" y="1261083"/>
          <a:ext cx="3699087" cy="4351335"/>
        </p:xfrm>
        <a:graphic>
          <a:graphicData uri="http://schemas.openxmlformats.org/drawingml/2006/table">
            <a:tbl>
              <a:tblPr/>
              <a:tblGrid>
                <a:gridCol w="1453911"/>
                <a:gridCol w="2245176"/>
              </a:tblGrid>
              <a:tr h="339810">
                <a:tc>
                  <a:txBody>
                    <a:bodyPr/>
                    <a:lstStyle/>
                    <a:p>
                      <a:pPr algn="l" rtl="0" fontAlgn="ctr"/>
                      <a:r>
                        <a:rPr lang="en-GB" sz="1000" b="1" dirty="0">
                          <a:effectLst/>
                        </a:rPr>
                        <a:t>Project Number</a:t>
                      </a:r>
                    </a:p>
                  </a:txBody>
                  <a:tcPr marL="16549" marR="16549" marT="11033" marB="1103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E2F3"/>
                    </a:solidFill>
                  </a:tcPr>
                </a:tc>
                <a:tc>
                  <a:txBody>
                    <a:bodyPr/>
                    <a:lstStyle/>
                    <a:p>
                      <a:pPr rtl="0" fontAlgn="ctr"/>
                      <a:r>
                        <a:rPr lang="en-GB" sz="1000">
                          <a:effectLst/>
                        </a:rPr>
                        <a:t>FS-17-0006</a:t>
                      </a:r>
                    </a:p>
                  </a:txBody>
                  <a:tcPr marL="16549" marR="16549" marT="11033" marB="1103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E2F3"/>
                    </a:solidFill>
                  </a:tcPr>
                </a:tc>
              </a:tr>
              <a:tr h="339810">
                <a:tc>
                  <a:txBody>
                    <a:bodyPr/>
                    <a:lstStyle/>
                    <a:p>
                      <a:pPr algn="l" rtl="0" fontAlgn="ctr"/>
                      <a:r>
                        <a:rPr lang="en-GB" sz="1000" b="1">
                          <a:effectLst/>
                        </a:rPr>
                        <a:t>Project Name</a:t>
                      </a:r>
                    </a:p>
                  </a:txBody>
                  <a:tcPr marL="16549" marR="16549" marT="11033" marB="1103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E2F3"/>
                    </a:solidFill>
                  </a:tcPr>
                </a:tc>
                <a:tc>
                  <a:txBody>
                    <a:bodyPr/>
                    <a:lstStyle/>
                    <a:p>
                      <a:pPr algn="l" rtl="0" fontAlgn="ctr"/>
                      <a:r>
                        <a:rPr lang="en-GB" sz="1000" dirty="0">
                          <a:effectLst/>
                        </a:rPr>
                        <a:t>Impact Attenuator Plate</a:t>
                      </a:r>
                    </a:p>
                  </a:txBody>
                  <a:tcPr marL="16549" marR="16549" marT="11033" marB="1103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E2F3"/>
                    </a:solidFill>
                  </a:tcPr>
                </a:tc>
              </a:tr>
              <a:tr h="1134172">
                <a:tc>
                  <a:txBody>
                    <a:bodyPr/>
                    <a:lstStyle/>
                    <a:p>
                      <a:pPr algn="l" rtl="0" fontAlgn="ctr"/>
                      <a:r>
                        <a:rPr lang="en-GB" sz="1000" b="1">
                          <a:effectLst/>
                        </a:rPr>
                        <a:t>Deliverables</a:t>
                      </a:r>
                    </a:p>
                  </a:txBody>
                  <a:tcPr marL="16549" marR="16549" marT="11033" marB="1103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E2F3"/>
                    </a:solidFill>
                  </a:tcPr>
                </a:tc>
                <a:tc>
                  <a:txBody>
                    <a:bodyPr/>
                    <a:lstStyle/>
                    <a:p>
                      <a:pPr algn="l" rtl="0" fontAlgn="b"/>
                      <a:r>
                        <a:rPr lang="en-GB" sz="1000">
                          <a:effectLst/>
                        </a:rPr>
                        <a:t>Plate welded to chassis front bulkhead wit holes for mounting of the impact attenuator, cardboard model of impact attenuator, bolts. Pate must be have holes to mount front nosecone body work and possibly fron bulkhead bodywork</a:t>
                      </a:r>
                    </a:p>
                  </a:txBody>
                  <a:tcPr marL="16549" marR="16549" marT="11033" marB="11033"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E2F3"/>
                    </a:solidFill>
                  </a:tcPr>
                </a:tc>
              </a:tr>
              <a:tr h="339810">
                <a:tc>
                  <a:txBody>
                    <a:bodyPr/>
                    <a:lstStyle/>
                    <a:p>
                      <a:pPr algn="l" rtl="0" fontAlgn="ctr"/>
                      <a:r>
                        <a:rPr lang="en-GB" sz="1000" b="1">
                          <a:effectLst/>
                        </a:rPr>
                        <a:t>Target Start Date</a:t>
                      </a:r>
                    </a:p>
                  </a:txBody>
                  <a:tcPr marL="16549" marR="16549" marT="11033" marB="1103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E2F3"/>
                    </a:solidFill>
                  </a:tcPr>
                </a:tc>
                <a:tc>
                  <a:txBody>
                    <a:bodyPr/>
                    <a:lstStyle/>
                    <a:p>
                      <a:pPr rtl="0" fontAlgn="b"/>
                      <a:r>
                        <a:rPr lang="en-GB" sz="1800" kern="1200" dirty="0" smtClean="0">
                          <a:solidFill>
                            <a:schemeClr val="tx1"/>
                          </a:solidFill>
                          <a:effectLst/>
                          <a:latin typeface="+mn-lt"/>
                          <a:ea typeface="+mn-ea"/>
                          <a:cs typeface="+mn-cs"/>
                        </a:rPr>
                        <a:t>15/08/2016</a:t>
                      </a:r>
                      <a:endParaRPr lang="en-GB" sz="1000" dirty="0">
                        <a:effectLst/>
                      </a:endParaRPr>
                    </a:p>
                  </a:txBody>
                  <a:tcPr marL="16549" marR="16549" marT="11033" marB="11033"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E2F3"/>
                    </a:solidFill>
                  </a:tcPr>
                </a:tc>
              </a:tr>
              <a:tr h="498683">
                <a:tc>
                  <a:txBody>
                    <a:bodyPr/>
                    <a:lstStyle/>
                    <a:p>
                      <a:pPr algn="l" rtl="0" fontAlgn="ctr"/>
                      <a:r>
                        <a:rPr lang="en-GB" sz="1000" b="1">
                          <a:effectLst/>
                        </a:rPr>
                        <a:t>Target Delivery Date</a:t>
                      </a:r>
                    </a:p>
                  </a:txBody>
                  <a:tcPr marL="16549" marR="16549" marT="11033" marB="1103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E2F3"/>
                    </a:solidFill>
                  </a:tcPr>
                </a:tc>
                <a:tc>
                  <a:txBody>
                    <a:bodyPr/>
                    <a:lstStyle/>
                    <a:p>
                      <a:pPr rtl="0" fontAlgn="b"/>
                      <a:endParaRPr lang="en-GB" sz="1000">
                        <a:effectLst/>
                      </a:endParaRPr>
                    </a:p>
                  </a:txBody>
                  <a:tcPr marL="16549" marR="16549" marT="11033" marB="11033"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E2F3"/>
                    </a:solidFill>
                  </a:tcPr>
                </a:tc>
              </a:tr>
              <a:tr h="339810">
                <a:tc>
                  <a:txBody>
                    <a:bodyPr/>
                    <a:lstStyle/>
                    <a:p>
                      <a:pPr algn="l" rtl="0" fontAlgn="t"/>
                      <a:r>
                        <a:rPr lang="en-GB" sz="1000" b="1">
                          <a:effectLst/>
                        </a:rPr>
                        <a:t>Justification</a:t>
                      </a:r>
                    </a:p>
                  </a:txBody>
                  <a:tcPr marL="16549" marR="16549" marT="11033" marB="1103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E2F3"/>
                    </a:solidFill>
                  </a:tcPr>
                </a:tc>
                <a:tc>
                  <a:txBody>
                    <a:bodyPr/>
                    <a:lstStyle/>
                    <a:p>
                      <a:pPr rtl="0" fontAlgn="t"/>
                      <a:r>
                        <a:rPr lang="en-GB" sz="1000">
                          <a:effectLst/>
                        </a:rPr>
                        <a:t>mounting point for impact attenuator</a:t>
                      </a:r>
                    </a:p>
                  </a:txBody>
                  <a:tcPr marL="16549" marR="16549" marT="11033" marB="1103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E2F3"/>
                    </a:solidFill>
                  </a:tcPr>
                </a:tc>
              </a:tr>
              <a:tr h="339810">
                <a:tc>
                  <a:txBody>
                    <a:bodyPr/>
                    <a:lstStyle/>
                    <a:p>
                      <a:pPr algn="l" rtl="0" fontAlgn="b"/>
                      <a:r>
                        <a:rPr lang="en-GB" sz="1000" b="1">
                          <a:effectLst/>
                        </a:rPr>
                        <a:t>Resource (Cash)</a:t>
                      </a:r>
                    </a:p>
                  </a:txBody>
                  <a:tcPr marL="16549" marR="16549" marT="11033" marB="11033"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E2F3"/>
                    </a:solidFill>
                  </a:tcPr>
                </a:tc>
                <a:tc>
                  <a:txBody>
                    <a:bodyPr/>
                    <a:lstStyle/>
                    <a:p>
                      <a:pPr algn="r" rtl="0" fontAlgn="b"/>
                      <a:r>
                        <a:rPr lang="en-GB" sz="1000">
                          <a:effectLst/>
                        </a:rPr>
                        <a:t>£250</a:t>
                      </a:r>
                    </a:p>
                  </a:txBody>
                  <a:tcPr marL="16549" marR="16549" marT="11033" marB="11033"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E2F3"/>
                    </a:solidFill>
                  </a:tcPr>
                </a:tc>
              </a:tr>
              <a:tr h="339810">
                <a:tc>
                  <a:txBody>
                    <a:bodyPr/>
                    <a:lstStyle/>
                    <a:p>
                      <a:pPr algn="l" rtl="0" fontAlgn="b"/>
                      <a:r>
                        <a:rPr lang="en-GB" sz="1000" b="1">
                          <a:effectLst/>
                        </a:rPr>
                        <a:t>Research Time (days)</a:t>
                      </a:r>
                    </a:p>
                  </a:txBody>
                  <a:tcPr marL="16549" marR="16549" marT="11033" marB="11033"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E2F3"/>
                    </a:solidFill>
                  </a:tcPr>
                </a:tc>
                <a:tc>
                  <a:txBody>
                    <a:bodyPr/>
                    <a:lstStyle/>
                    <a:p>
                      <a:pPr algn="r" rtl="0" fontAlgn="b"/>
                      <a:r>
                        <a:rPr lang="en-GB" sz="1000">
                          <a:effectLst/>
                        </a:rPr>
                        <a:t>3</a:t>
                      </a:r>
                    </a:p>
                  </a:txBody>
                  <a:tcPr marL="16549" marR="16549" marT="11033" marB="11033"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E2F3"/>
                    </a:solidFill>
                  </a:tcPr>
                </a:tc>
              </a:tr>
              <a:tr h="339810">
                <a:tc>
                  <a:txBody>
                    <a:bodyPr/>
                    <a:lstStyle/>
                    <a:p>
                      <a:pPr algn="l" rtl="0" fontAlgn="b"/>
                      <a:r>
                        <a:rPr lang="en-GB" sz="1000" b="1">
                          <a:effectLst/>
                        </a:rPr>
                        <a:t>Design time (days)</a:t>
                      </a:r>
                    </a:p>
                  </a:txBody>
                  <a:tcPr marL="16549" marR="16549" marT="11033" marB="11033"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E2F3"/>
                    </a:solidFill>
                  </a:tcPr>
                </a:tc>
                <a:tc>
                  <a:txBody>
                    <a:bodyPr/>
                    <a:lstStyle/>
                    <a:p>
                      <a:pPr algn="r" rtl="0" fontAlgn="b"/>
                      <a:r>
                        <a:rPr lang="en-GB" sz="1000">
                          <a:effectLst/>
                        </a:rPr>
                        <a:t>1</a:t>
                      </a:r>
                    </a:p>
                  </a:txBody>
                  <a:tcPr marL="16549" marR="16549" marT="11033" marB="11033"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E2F3"/>
                    </a:solidFill>
                  </a:tcPr>
                </a:tc>
              </a:tr>
              <a:tr h="339810">
                <a:tc>
                  <a:txBody>
                    <a:bodyPr/>
                    <a:lstStyle/>
                    <a:p>
                      <a:pPr algn="l" rtl="0" fontAlgn="b"/>
                      <a:r>
                        <a:rPr lang="en-GB" sz="1000" b="1">
                          <a:effectLst/>
                        </a:rPr>
                        <a:t>Fabrication time (days)</a:t>
                      </a:r>
                    </a:p>
                  </a:txBody>
                  <a:tcPr marL="16549" marR="16549" marT="11033" marB="11033"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E2F3"/>
                    </a:solidFill>
                  </a:tcPr>
                </a:tc>
                <a:tc>
                  <a:txBody>
                    <a:bodyPr/>
                    <a:lstStyle/>
                    <a:p>
                      <a:pPr algn="r" rtl="0" fontAlgn="b"/>
                      <a:r>
                        <a:rPr lang="en-GB" sz="1000" dirty="0">
                          <a:effectLst/>
                        </a:rPr>
                        <a:t>21</a:t>
                      </a:r>
                    </a:p>
                  </a:txBody>
                  <a:tcPr marL="16549" marR="16549" marT="11033" marB="11033"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E2F3"/>
                    </a:solidFill>
                  </a:tcPr>
                </a:tc>
              </a:tr>
            </a:tbl>
          </a:graphicData>
        </a:graphic>
      </p:graphicFrame>
      <p:sp>
        <p:nvSpPr>
          <p:cNvPr id="4" name="TextBox 3"/>
          <p:cNvSpPr txBox="1"/>
          <p:nvPr/>
        </p:nvSpPr>
        <p:spPr>
          <a:xfrm>
            <a:off x="1192696" y="326003"/>
            <a:ext cx="1608133" cy="369332"/>
          </a:xfrm>
          <a:prstGeom prst="rect">
            <a:avLst/>
          </a:prstGeom>
          <a:noFill/>
        </p:spPr>
        <p:txBody>
          <a:bodyPr wrap="none" rtlCol="0">
            <a:spAutoFit/>
          </a:bodyPr>
          <a:lstStyle/>
          <a:p>
            <a:r>
              <a:rPr lang="en-GB" dirty="0" smtClean="0"/>
              <a:t>Joshua Jones</a:t>
            </a:r>
          </a:p>
        </p:txBody>
      </p:sp>
      <p:sp>
        <p:nvSpPr>
          <p:cNvPr id="5" name="TextBox 4"/>
          <p:cNvSpPr txBox="1"/>
          <p:nvPr/>
        </p:nvSpPr>
        <p:spPr>
          <a:xfrm>
            <a:off x="8722581" y="1264257"/>
            <a:ext cx="2755883" cy="923330"/>
          </a:xfrm>
          <a:prstGeom prst="rect">
            <a:avLst/>
          </a:prstGeom>
          <a:noFill/>
        </p:spPr>
        <p:txBody>
          <a:bodyPr wrap="none" rtlCol="0">
            <a:spAutoFit/>
          </a:bodyPr>
          <a:lstStyle/>
          <a:p>
            <a:r>
              <a:rPr lang="en-GB" dirty="0" smtClean="0"/>
              <a:t>Acronyms:</a:t>
            </a:r>
          </a:p>
          <a:p>
            <a:r>
              <a:rPr lang="en-GB" dirty="0" smtClean="0"/>
              <a:t>IA = Impact Attenuator</a:t>
            </a:r>
          </a:p>
          <a:p>
            <a:r>
              <a:rPr lang="en-GB" dirty="0" smtClean="0"/>
              <a:t>AIP = Anti Intrusion Plate</a:t>
            </a:r>
            <a:endParaRPr lang="en-GB" dirty="0"/>
          </a:p>
        </p:txBody>
      </p:sp>
      <p:sp>
        <p:nvSpPr>
          <p:cNvPr id="6" name="TextBox 5"/>
          <p:cNvSpPr txBox="1"/>
          <p:nvPr/>
        </p:nvSpPr>
        <p:spPr>
          <a:xfrm>
            <a:off x="3959750" y="477078"/>
            <a:ext cx="3236784" cy="369332"/>
          </a:xfrm>
          <a:prstGeom prst="rect">
            <a:avLst/>
          </a:prstGeom>
          <a:noFill/>
        </p:spPr>
        <p:txBody>
          <a:bodyPr wrap="none" rtlCol="0">
            <a:spAutoFit/>
          </a:bodyPr>
          <a:lstStyle/>
          <a:p>
            <a:r>
              <a:rPr lang="en-GB" dirty="0" smtClean="0"/>
              <a:t>21/08/2016 current phase is L</a:t>
            </a:r>
            <a:endParaRPr lang="en-GB" dirty="0"/>
          </a:p>
        </p:txBody>
      </p:sp>
    </p:spTree>
    <p:extLst>
      <p:ext uri="{BB962C8B-B14F-4D97-AF65-F5344CB8AC3E}">
        <p14:creationId xmlns:p14="http://schemas.microsoft.com/office/powerpoint/2010/main" val="21620575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600" dirty="0"/>
              <a:t>Detailed Justification / Establish Project Targets</a:t>
            </a:r>
            <a:br>
              <a:rPr lang="en-GB" sz="3600" dirty="0"/>
            </a:br>
            <a:r>
              <a:rPr lang="en-GB" sz="3600" dirty="0" smtClean="0"/>
              <a:t>Rule </a:t>
            </a:r>
            <a:r>
              <a:rPr lang="en-GB" sz="3600" dirty="0"/>
              <a:t>Check</a:t>
            </a:r>
            <a:br>
              <a:rPr lang="en-GB" sz="3600" dirty="0"/>
            </a:br>
            <a:endParaRPr lang="en-GB" sz="3600" dirty="0"/>
          </a:p>
        </p:txBody>
      </p:sp>
      <p:sp>
        <p:nvSpPr>
          <p:cNvPr id="3" name="Content Placeholder 2"/>
          <p:cNvSpPr>
            <a:spLocks noGrp="1"/>
          </p:cNvSpPr>
          <p:nvPr>
            <p:ph idx="1"/>
          </p:nvPr>
        </p:nvSpPr>
        <p:spPr>
          <a:xfrm>
            <a:off x="838200" y="1375576"/>
            <a:ext cx="10515600" cy="4801387"/>
          </a:xfrm>
        </p:spPr>
        <p:txBody>
          <a:bodyPr>
            <a:normAutofit lnSpcReduction="10000"/>
          </a:bodyPr>
          <a:lstStyle/>
          <a:p>
            <a:r>
              <a:rPr lang="en-GB" sz="1200" dirty="0"/>
              <a:t>T3.20 Impact Attenuator (IA)</a:t>
            </a:r>
          </a:p>
          <a:p>
            <a:r>
              <a:rPr lang="en-GB" sz="1200" dirty="0"/>
              <a:t>T3.20.1 Forward of the Front Bulkhead there must be an Impact Attenuator Assembly, consisting of an Impact</a:t>
            </a:r>
          </a:p>
          <a:p>
            <a:r>
              <a:rPr lang="en-GB" sz="1200" dirty="0"/>
              <a:t>Attenuator and an Anti-Intrusion Plate</a:t>
            </a:r>
            <a:r>
              <a:rPr lang="en-GB" sz="1200" dirty="0" smtClean="0"/>
              <a:t>.</a:t>
            </a:r>
          </a:p>
          <a:p>
            <a:r>
              <a:rPr lang="en-GB" sz="1200" dirty="0"/>
              <a:t>T3.20.2 The Impact Attenuator must be:</a:t>
            </a:r>
          </a:p>
          <a:p>
            <a:r>
              <a:rPr lang="en-GB" sz="1200" dirty="0"/>
              <a:t>a. At least 200 mm (7.8 in) long, with its length oriented along the fore/aft axis of the Frame.</a:t>
            </a:r>
          </a:p>
          <a:p>
            <a:r>
              <a:rPr lang="en-GB" sz="1200" dirty="0"/>
              <a:t>b. At least 100 mm (3.9 in) high and 200 mm (7.8 in) wide for a minimum distance of 200 mm</a:t>
            </a:r>
          </a:p>
          <a:p>
            <a:r>
              <a:rPr lang="en-GB" sz="1200" dirty="0"/>
              <a:t>(7.8 in) forward of the Front Bulkhead.</a:t>
            </a:r>
          </a:p>
          <a:p>
            <a:r>
              <a:rPr lang="en-GB" sz="1200" dirty="0"/>
              <a:t>c. Attached securely to the Anti-Intrusion Plate or directly to the Front Bulkhead.</a:t>
            </a:r>
          </a:p>
          <a:p>
            <a:r>
              <a:rPr lang="en-GB" sz="1200" dirty="0"/>
              <a:t>An officially approved “standard” Impact Attenuator may be found in Appendix T-3</a:t>
            </a:r>
            <a:r>
              <a:rPr lang="en-GB" sz="1200" dirty="0" smtClean="0"/>
              <a:t>.</a:t>
            </a:r>
          </a:p>
          <a:p>
            <a:r>
              <a:rPr lang="en-GB" sz="1200" dirty="0"/>
              <a:t>T3.20.3 The Anti-Intrusion Plate must:</a:t>
            </a:r>
          </a:p>
          <a:p>
            <a:r>
              <a:rPr lang="en-GB" sz="1200" dirty="0"/>
              <a:t>a. Be a 1.5 mm (0.060 in) solid steel or 4.0 mm (0.157 in) solid </a:t>
            </a:r>
            <a:r>
              <a:rPr lang="en-GB" sz="1200" dirty="0" smtClean="0"/>
              <a:t>aluminium </a:t>
            </a:r>
            <a:r>
              <a:rPr lang="en-GB" sz="1200" dirty="0"/>
              <a:t>plate, or an approved</a:t>
            </a:r>
          </a:p>
          <a:p>
            <a:r>
              <a:rPr lang="en-GB" sz="1200" dirty="0"/>
              <a:t>alternative as per T3.38.</a:t>
            </a:r>
          </a:p>
          <a:p>
            <a:r>
              <a:rPr lang="en-GB" sz="1200" dirty="0"/>
              <a:t>b. Attach securely and directly to the Front Bulkhead.</a:t>
            </a:r>
          </a:p>
          <a:p>
            <a:r>
              <a:rPr lang="en-GB" sz="1200" dirty="0"/>
              <a:t>c. Have an outer profile that meets the requirements of T3.20.5</a:t>
            </a:r>
            <a:r>
              <a:rPr lang="en-GB" sz="1200" dirty="0" smtClean="0"/>
              <a:t>.</a:t>
            </a:r>
          </a:p>
          <a:p>
            <a:r>
              <a:rPr lang="en-GB" sz="1200" dirty="0"/>
              <a:t>T3.20.4 The accepted methods of attaching the Impact Attenuator Assembly, Impact Attenuator and </a:t>
            </a:r>
            <a:r>
              <a:rPr lang="en-GB" sz="1200" dirty="0" err="1"/>
              <a:t>AntiIntrusion</a:t>
            </a:r>
            <a:r>
              <a:rPr lang="en-GB" sz="1200" dirty="0"/>
              <a:t> Plate are: a. Welding, where the welds are either continuous or interrupted. If interrupted, the weld/space ratio must be at least 1:1. All weld lengths must be greater than 25 mm (1”). b. Bolted joints, using a minimum of eight (8) 8 mm Metric Grade 8.8 (5/16” SAE Grade 5) bolts with positive locking. The distance between any two bolt </a:t>
            </a:r>
            <a:r>
              <a:rPr lang="en-GB" sz="1200" dirty="0" smtClean="0"/>
              <a:t>centres </a:t>
            </a:r>
            <a:r>
              <a:rPr lang="en-GB" sz="1200" dirty="0"/>
              <a:t>must be at least 50 mm (2”). </a:t>
            </a:r>
          </a:p>
        </p:txBody>
      </p:sp>
    </p:spTree>
    <p:extLst>
      <p:ext uri="{BB962C8B-B14F-4D97-AF65-F5344CB8AC3E}">
        <p14:creationId xmlns:p14="http://schemas.microsoft.com/office/powerpoint/2010/main" val="260975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Quick Calculation (sense check)</a:t>
            </a:r>
            <a:endParaRPr lang="en-GB" dirty="0"/>
          </a:p>
        </p:txBody>
      </p:sp>
      <p:sp>
        <p:nvSpPr>
          <p:cNvPr id="4" name="Content Placeholder 3"/>
          <p:cNvSpPr>
            <a:spLocks noGrp="1"/>
          </p:cNvSpPr>
          <p:nvPr>
            <p:ph idx="1"/>
          </p:nvPr>
        </p:nvSpPr>
        <p:spPr/>
        <p:txBody>
          <a:bodyPr/>
          <a:lstStyle/>
          <a:p>
            <a:r>
              <a:rPr lang="en-GB" dirty="0" smtClean="0"/>
              <a:t>Steel is more dense, but we can use thinner sheet so which is heavier? Let’s think about a 200x100x Thickness sheet,</a:t>
            </a:r>
          </a:p>
          <a:p>
            <a:r>
              <a:rPr lang="en-GB" dirty="0" smtClean="0"/>
              <a:t>Density of steel is 7850 kg/m^3, Aluminium is 2750</a:t>
            </a:r>
          </a:p>
          <a:p>
            <a:endParaRPr lang="en-GB" dirty="0"/>
          </a:p>
        </p:txBody>
      </p:sp>
      <p:pic>
        <p:nvPicPr>
          <p:cNvPr id="8" name="Picture 7"/>
          <p:cNvPicPr>
            <a:picLocks noChangeAspect="1"/>
          </p:cNvPicPr>
          <p:nvPr/>
        </p:nvPicPr>
        <p:blipFill>
          <a:blip r:embed="rId2"/>
          <a:stretch>
            <a:fillRect/>
          </a:stretch>
        </p:blipFill>
        <p:spPr>
          <a:xfrm>
            <a:off x="6121640" y="3421332"/>
            <a:ext cx="5383235" cy="2755631"/>
          </a:xfrm>
          <a:prstGeom prst="rect">
            <a:avLst/>
          </a:prstGeom>
        </p:spPr>
      </p:pic>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t="8579" b="39131"/>
          <a:stretch/>
        </p:blipFill>
        <p:spPr>
          <a:xfrm>
            <a:off x="187658" y="3713746"/>
            <a:ext cx="5782907" cy="2267905"/>
          </a:xfrm>
          <a:prstGeom prst="rect">
            <a:avLst/>
          </a:prstGeom>
        </p:spPr>
      </p:pic>
    </p:spTree>
    <p:extLst>
      <p:ext uri="{BB962C8B-B14F-4D97-AF65-F5344CB8AC3E}">
        <p14:creationId xmlns:p14="http://schemas.microsoft.com/office/powerpoint/2010/main" val="38375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Design Inspiration</a:t>
            </a:r>
            <a:endParaRPr lang="en-GB" dirty="0"/>
          </a:p>
        </p:txBody>
      </p:sp>
      <p:pic>
        <p:nvPicPr>
          <p:cNvPr id="4" name="Content Placeholder 3"/>
          <p:cNvPicPr>
            <a:picLocks noGrp="1" noChangeAspect="1"/>
          </p:cNvPicPr>
          <p:nvPr>
            <p:ph idx="1"/>
          </p:nvPr>
        </p:nvPicPr>
        <p:blipFill rotWithShape="1">
          <a:blip r:embed="rId2"/>
          <a:srcRect l="38187"/>
          <a:stretch/>
        </p:blipFill>
        <p:spPr>
          <a:xfrm>
            <a:off x="190832" y="1443962"/>
            <a:ext cx="2719345" cy="2502096"/>
          </a:xfrm>
          <a:prstGeom prst="rect">
            <a:avLst/>
          </a:prstGeom>
        </p:spPr>
      </p:pic>
      <p:pic>
        <p:nvPicPr>
          <p:cNvPr id="7" name="Picture 6"/>
          <p:cNvPicPr>
            <a:picLocks noChangeAspect="1"/>
          </p:cNvPicPr>
          <p:nvPr/>
        </p:nvPicPr>
        <p:blipFill>
          <a:blip r:embed="rId3"/>
          <a:stretch>
            <a:fillRect/>
          </a:stretch>
        </p:blipFill>
        <p:spPr>
          <a:xfrm>
            <a:off x="3021259" y="1443962"/>
            <a:ext cx="2051590" cy="2736946"/>
          </a:xfrm>
          <a:prstGeom prst="rect">
            <a:avLst/>
          </a:prstGeom>
        </p:spPr>
      </p:pic>
      <p:sp>
        <p:nvSpPr>
          <p:cNvPr id="8" name="Rectangle 7"/>
          <p:cNvSpPr/>
          <p:nvPr/>
        </p:nvSpPr>
        <p:spPr>
          <a:xfrm>
            <a:off x="1807647" y="6130657"/>
            <a:ext cx="4288353" cy="369332"/>
          </a:xfrm>
          <a:prstGeom prst="rect">
            <a:avLst/>
          </a:prstGeom>
        </p:spPr>
        <p:txBody>
          <a:bodyPr wrap="none">
            <a:spAutoFit/>
          </a:bodyPr>
          <a:lstStyle/>
          <a:p>
            <a:r>
              <a:rPr lang="en-GB" dirty="0"/>
              <a:t>https://yungprojects.files.wordpress.com</a:t>
            </a:r>
          </a:p>
        </p:txBody>
      </p:sp>
      <p:pic>
        <p:nvPicPr>
          <p:cNvPr id="9" name="Picture 8"/>
          <p:cNvPicPr>
            <a:picLocks noChangeAspect="1"/>
          </p:cNvPicPr>
          <p:nvPr/>
        </p:nvPicPr>
        <p:blipFill rotWithShape="1">
          <a:blip r:embed="rId4"/>
          <a:srcRect t="12192" r="9830" b="16247"/>
          <a:stretch/>
        </p:blipFill>
        <p:spPr>
          <a:xfrm>
            <a:off x="190832" y="3963639"/>
            <a:ext cx="3246107" cy="1932168"/>
          </a:xfrm>
          <a:prstGeom prst="rect">
            <a:avLst/>
          </a:prstGeom>
        </p:spPr>
      </p:pic>
      <p:sp>
        <p:nvSpPr>
          <p:cNvPr id="10" name="Rectangle 9"/>
          <p:cNvSpPr/>
          <p:nvPr/>
        </p:nvSpPr>
        <p:spPr>
          <a:xfrm>
            <a:off x="6096000" y="6130657"/>
            <a:ext cx="2274982" cy="369332"/>
          </a:xfrm>
          <a:prstGeom prst="rect">
            <a:avLst/>
          </a:prstGeom>
        </p:spPr>
        <p:txBody>
          <a:bodyPr wrap="none">
            <a:spAutoFit/>
          </a:bodyPr>
          <a:lstStyle/>
          <a:p>
            <a:r>
              <a:rPr lang="en-GB" dirty="0"/>
              <a:t>http://fsaeparts.com/</a:t>
            </a:r>
          </a:p>
        </p:txBody>
      </p:sp>
      <p:pic>
        <p:nvPicPr>
          <p:cNvPr id="11" name="Picture 10"/>
          <p:cNvPicPr>
            <a:picLocks noChangeAspect="1"/>
          </p:cNvPicPr>
          <p:nvPr/>
        </p:nvPicPr>
        <p:blipFill>
          <a:blip r:embed="rId5"/>
          <a:stretch>
            <a:fillRect/>
          </a:stretch>
        </p:blipFill>
        <p:spPr>
          <a:xfrm>
            <a:off x="5567196" y="352823"/>
            <a:ext cx="3332590" cy="3332590"/>
          </a:xfrm>
          <a:prstGeom prst="rect">
            <a:avLst/>
          </a:prstGeom>
        </p:spPr>
      </p:pic>
      <p:pic>
        <p:nvPicPr>
          <p:cNvPr id="12" name="Picture 11"/>
          <p:cNvPicPr>
            <a:picLocks noChangeAspect="1"/>
          </p:cNvPicPr>
          <p:nvPr/>
        </p:nvPicPr>
        <p:blipFill>
          <a:blip r:embed="rId6"/>
          <a:stretch>
            <a:fillRect/>
          </a:stretch>
        </p:blipFill>
        <p:spPr>
          <a:xfrm>
            <a:off x="9069779" y="671203"/>
            <a:ext cx="2854036" cy="3805381"/>
          </a:xfrm>
          <a:prstGeom prst="rect">
            <a:avLst/>
          </a:prstGeom>
        </p:spPr>
      </p:pic>
      <p:pic>
        <p:nvPicPr>
          <p:cNvPr id="5" name="Picture 4"/>
          <p:cNvPicPr>
            <a:picLocks noChangeAspect="1"/>
          </p:cNvPicPr>
          <p:nvPr/>
        </p:nvPicPr>
        <p:blipFill>
          <a:blip r:embed="rId7"/>
          <a:stretch>
            <a:fillRect/>
          </a:stretch>
        </p:blipFill>
        <p:spPr>
          <a:xfrm>
            <a:off x="3434426" y="3802838"/>
            <a:ext cx="2219756" cy="2118731"/>
          </a:xfrm>
          <a:prstGeom prst="rect">
            <a:avLst/>
          </a:prstGeom>
        </p:spPr>
      </p:pic>
      <p:pic>
        <p:nvPicPr>
          <p:cNvPr id="13" name="Picture 12"/>
          <p:cNvPicPr>
            <a:picLocks noChangeAspect="1"/>
          </p:cNvPicPr>
          <p:nvPr/>
        </p:nvPicPr>
        <p:blipFill>
          <a:blip r:embed="rId8"/>
          <a:stretch>
            <a:fillRect/>
          </a:stretch>
        </p:blipFill>
        <p:spPr>
          <a:xfrm>
            <a:off x="5654182" y="3424368"/>
            <a:ext cx="3291188" cy="2471199"/>
          </a:xfrm>
          <a:prstGeom prst="rect">
            <a:avLst/>
          </a:prstGeom>
        </p:spPr>
      </p:pic>
    </p:spTree>
    <p:extLst>
      <p:ext uri="{BB962C8B-B14F-4D97-AF65-F5344CB8AC3E}">
        <p14:creationId xmlns:p14="http://schemas.microsoft.com/office/powerpoint/2010/main" val="3924861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67626" y="194662"/>
            <a:ext cx="9458738" cy="6332159"/>
          </a:xfrm>
        </p:spPr>
      </p:pic>
    </p:spTree>
    <p:extLst>
      <p:ext uri="{BB962C8B-B14F-4D97-AF65-F5344CB8AC3E}">
        <p14:creationId xmlns:p14="http://schemas.microsoft.com/office/powerpoint/2010/main" val="329810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Early Space-Claim / Design Sizing</a:t>
            </a:r>
            <a:endParaRPr lang="en-GB" dirty="0"/>
          </a:p>
        </p:txBody>
      </p:sp>
      <p:pic>
        <p:nvPicPr>
          <p:cNvPr id="4" name="Content Placeholder 3"/>
          <p:cNvPicPr>
            <a:picLocks noGrp="1" noChangeAspect="1"/>
          </p:cNvPicPr>
          <p:nvPr>
            <p:ph idx="1"/>
          </p:nvPr>
        </p:nvPicPr>
        <p:blipFill>
          <a:blip r:embed="rId2"/>
          <a:stretch>
            <a:fillRect/>
          </a:stretch>
        </p:blipFill>
        <p:spPr>
          <a:xfrm>
            <a:off x="233342" y="1546698"/>
            <a:ext cx="5638038" cy="3985843"/>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14986" y="1402706"/>
            <a:ext cx="6043672" cy="4273826"/>
          </a:xfrm>
          <a:prstGeom prst="rect">
            <a:avLst/>
          </a:prstGeom>
        </p:spPr>
      </p:pic>
    </p:spTree>
    <p:extLst>
      <p:ext uri="{BB962C8B-B14F-4D97-AF65-F5344CB8AC3E}">
        <p14:creationId xmlns:p14="http://schemas.microsoft.com/office/powerpoint/2010/main" val="3637257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Detailed design</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352" y="1690690"/>
            <a:ext cx="6043525" cy="435133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6330" y="2261062"/>
            <a:ext cx="5241257" cy="3706392"/>
          </a:xfrm>
          <a:prstGeom prst="rect">
            <a:avLst/>
          </a:prstGeom>
        </p:spPr>
      </p:pic>
      <p:cxnSp>
        <p:nvCxnSpPr>
          <p:cNvPr id="9" name="Straight Arrow Connector 8"/>
          <p:cNvCxnSpPr/>
          <p:nvPr/>
        </p:nvCxnSpPr>
        <p:spPr>
          <a:xfrm flipH="1">
            <a:off x="3570136" y="1256306"/>
            <a:ext cx="2790907" cy="221841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907819" y="886974"/>
            <a:ext cx="4750018" cy="369332"/>
          </a:xfrm>
          <a:prstGeom prst="rect">
            <a:avLst/>
          </a:prstGeom>
          <a:noFill/>
        </p:spPr>
        <p:txBody>
          <a:bodyPr wrap="none" rtlCol="0">
            <a:spAutoFit/>
          </a:bodyPr>
          <a:lstStyle/>
          <a:p>
            <a:r>
              <a:rPr lang="en-GB" dirty="0" smtClean="0"/>
              <a:t>Note no hole in plate after checking the rules</a:t>
            </a:r>
            <a:endParaRPr lang="en-GB" dirty="0"/>
          </a:p>
        </p:txBody>
      </p:sp>
    </p:spTree>
    <p:extLst>
      <p:ext uri="{BB962C8B-B14F-4D97-AF65-F5344CB8AC3E}">
        <p14:creationId xmlns:p14="http://schemas.microsoft.com/office/powerpoint/2010/main" val="2079108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Detailed design</a:t>
            </a:r>
            <a:endParaRPr lang="en-GB" dirty="0"/>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6317"/>
          <a:stretch/>
        </p:blipFill>
        <p:spPr>
          <a:xfrm>
            <a:off x="6663194" y="1027908"/>
            <a:ext cx="5149280" cy="4351338"/>
          </a:xfrm>
        </p:spPr>
      </p:pic>
      <p:pic>
        <p:nvPicPr>
          <p:cNvPr id="6" name="Picture 5"/>
          <p:cNvPicPr>
            <a:picLocks noChangeAspect="1"/>
          </p:cNvPicPr>
          <p:nvPr/>
        </p:nvPicPr>
        <p:blipFill>
          <a:blip r:embed="rId3"/>
          <a:stretch>
            <a:fillRect/>
          </a:stretch>
        </p:blipFill>
        <p:spPr>
          <a:xfrm>
            <a:off x="838200" y="1398802"/>
            <a:ext cx="4811615" cy="3347047"/>
          </a:xfrm>
          <a:prstGeom prst="rect">
            <a:avLst/>
          </a:prstGeom>
        </p:spPr>
      </p:pic>
      <p:sp>
        <p:nvSpPr>
          <p:cNvPr id="7" name="TextBox 6"/>
          <p:cNvSpPr txBox="1"/>
          <p:nvPr/>
        </p:nvSpPr>
        <p:spPr>
          <a:xfrm>
            <a:off x="978010" y="4977517"/>
            <a:ext cx="5083443" cy="369332"/>
          </a:xfrm>
          <a:prstGeom prst="rect">
            <a:avLst/>
          </a:prstGeom>
          <a:noFill/>
        </p:spPr>
        <p:txBody>
          <a:bodyPr wrap="none" rtlCol="0">
            <a:spAutoFit/>
          </a:bodyPr>
          <a:lstStyle/>
          <a:p>
            <a:r>
              <a:rPr lang="en-GB" dirty="0" smtClean="0"/>
              <a:t>Full production drawings are in the design folder</a:t>
            </a:r>
            <a:endParaRPr lang="en-GB" dirty="0"/>
          </a:p>
        </p:txBody>
      </p:sp>
    </p:spTree>
    <p:extLst>
      <p:ext uri="{BB962C8B-B14F-4D97-AF65-F5344CB8AC3E}">
        <p14:creationId xmlns:p14="http://schemas.microsoft.com/office/powerpoint/2010/main" val="949430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024177167"/>
              </p:ext>
            </p:extLst>
          </p:nvPr>
        </p:nvGraphicFramePr>
        <p:xfrm>
          <a:off x="453225" y="1033669"/>
          <a:ext cx="11178872" cy="4661545"/>
        </p:xfrm>
        <a:graphic>
          <a:graphicData uri="http://schemas.openxmlformats.org/drawingml/2006/table">
            <a:tbl>
              <a:tblPr/>
              <a:tblGrid>
                <a:gridCol w="897320"/>
                <a:gridCol w="752591"/>
                <a:gridCol w="1030470"/>
                <a:gridCol w="445765"/>
                <a:gridCol w="301036"/>
                <a:gridCol w="631019"/>
                <a:gridCol w="631019"/>
                <a:gridCol w="2848267"/>
                <a:gridCol w="341561"/>
                <a:gridCol w="329983"/>
                <a:gridCol w="486290"/>
                <a:gridCol w="457343"/>
                <a:gridCol w="486290"/>
                <a:gridCol w="439976"/>
                <a:gridCol w="364718"/>
                <a:gridCol w="735224"/>
              </a:tblGrid>
              <a:tr h="210514">
                <a:tc>
                  <a:txBody>
                    <a:bodyPr/>
                    <a:lstStyle/>
                    <a:p>
                      <a:pPr rtl="0" fontAlgn="b"/>
                      <a:endParaRPr lang="en-GB" sz="1000" dirty="0">
                        <a:effectLst/>
                      </a:endParaRPr>
                    </a:p>
                  </a:txBody>
                  <a:tcPr marL="16337" marR="16337" marT="10891" marB="10891" anchor="b">
                    <a:lnL>
                      <a:noFill/>
                    </a:lnL>
                    <a:lnR w="9525" cap="flat" cmpd="sng" algn="ctr">
                      <a:solidFill>
                        <a:srgbClr val="000000"/>
                      </a:solidFill>
                      <a:prstDash val="solid"/>
                      <a:round/>
                      <a:headEnd type="none" w="med" len="med"/>
                      <a:tailEnd type="none" w="med" len="med"/>
                    </a:lnR>
                    <a:lnT>
                      <a:noFill/>
                    </a:lnT>
                    <a:lnB w="9525" cap="flat" cmpd="sng" algn="ctr">
                      <a:solidFill>
                        <a:srgbClr val="000000"/>
                      </a:solidFill>
                      <a:prstDash val="solid"/>
                      <a:round/>
                      <a:headEnd type="none" w="med" len="med"/>
                      <a:tailEnd type="none" w="med" len="med"/>
                    </a:lnB>
                  </a:tcPr>
                </a:tc>
                <a:tc>
                  <a:txBody>
                    <a:bodyPr/>
                    <a:lstStyle/>
                    <a:p>
                      <a:pPr rtl="0" fontAlgn="b"/>
                      <a:r>
                        <a:rPr lang="en-GB" sz="1000">
                          <a:effectLst/>
                        </a:rPr>
                        <a:t>BOM</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gridSpan="14">
                  <a:txBody>
                    <a:bodyPr/>
                    <a:lstStyle/>
                    <a:p>
                      <a:pPr rtl="0" fontAlgn="b"/>
                      <a:r>
                        <a:rPr lang="en-GB" sz="1000">
                          <a:effectLst/>
                        </a:rPr>
                        <a:t>Bill Of Materials</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425223">
                <a:tc>
                  <a:txBody>
                    <a:bodyPr/>
                    <a:lstStyle/>
                    <a:p>
                      <a:pPr rtl="0" fontAlgn="b"/>
                      <a:r>
                        <a:rPr lang="en-GB" sz="1000">
                          <a:effectLst/>
                        </a:rPr>
                        <a:t>Nomenclature</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b"/>
                      <a:r>
                        <a:rPr lang="en-GB" sz="1000">
                          <a:solidFill>
                            <a:srgbClr val="000000"/>
                          </a:solidFill>
                          <a:effectLst/>
                          <a:latin typeface="Calibri" panose="020F0502020204030204" pitchFamily="34" charset="0"/>
                        </a:rPr>
                        <a:t>Line Num.</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b"/>
                      <a:r>
                        <a:rPr lang="en-GB" sz="1000">
                          <a:solidFill>
                            <a:srgbClr val="000000"/>
                          </a:solidFill>
                          <a:effectLst/>
                          <a:latin typeface="Calibri" panose="020F0502020204030204" pitchFamily="34" charset="0"/>
                        </a:rPr>
                        <a:t>Area of Commodity</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b"/>
                      <a:r>
                        <a:rPr lang="en-GB" sz="1000">
                          <a:solidFill>
                            <a:srgbClr val="000000"/>
                          </a:solidFill>
                          <a:effectLst/>
                          <a:latin typeface="Calibri" panose="020F0502020204030204" pitchFamily="34" charset="0"/>
                        </a:rPr>
                        <a:t>Asm/Prt #</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b"/>
                      <a:r>
                        <a:rPr lang="en-GB" sz="1000">
                          <a:solidFill>
                            <a:srgbClr val="000000"/>
                          </a:solidFill>
                          <a:effectLst/>
                          <a:latin typeface="Calibri" panose="020F0502020204030204" pitchFamily="34" charset="0"/>
                        </a:rPr>
                        <a:t>Rev. Lvl.</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b"/>
                      <a:r>
                        <a:rPr lang="en-GB" sz="1000">
                          <a:solidFill>
                            <a:srgbClr val="000000"/>
                          </a:solidFill>
                          <a:effectLst/>
                          <a:latin typeface="Calibri" panose="020F0502020204030204" pitchFamily="34" charset="0"/>
                        </a:rPr>
                        <a:t>Asm</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r>
                        <a:rPr lang="en-GB" sz="1000">
                          <a:solidFill>
                            <a:srgbClr val="000000"/>
                          </a:solidFill>
                          <a:effectLst/>
                          <a:latin typeface="Calibri" panose="020F0502020204030204" pitchFamily="34" charset="0"/>
                        </a:rPr>
                        <a:t>Component</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r>
                        <a:rPr lang="en-GB" sz="1000">
                          <a:solidFill>
                            <a:srgbClr val="000000"/>
                          </a:solidFill>
                          <a:effectLst/>
                          <a:latin typeface="Calibri" panose="020F0502020204030204" pitchFamily="34" charset="0"/>
                        </a:rPr>
                        <a:t>Description</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r>
                        <a:rPr lang="en-GB" sz="1000">
                          <a:solidFill>
                            <a:srgbClr val="000000"/>
                          </a:solidFill>
                          <a:effectLst/>
                          <a:latin typeface="Calibri" panose="020F0502020204030204" pitchFamily="34" charset="0"/>
                        </a:rPr>
                        <a:t>Unit Cost</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r>
                        <a:rPr lang="en-GB" sz="1000">
                          <a:solidFill>
                            <a:srgbClr val="000000"/>
                          </a:solidFill>
                          <a:effectLst/>
                          <a:latin typeface="Calibri" panose="020F0502020204030204" pitchFamily="34" charset="0"/>
                        </a:rPr>
                        <a:t>Quantity</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r>
                        <a:rPr lang="en-GB" sz="1000">
                          <a:solidFill>
                            <a:srgbClr val="000000"/>
                          </a:solidFill>
                          <a:effectLst/>
                          <a:latin typeface="Calibri" panose="020F0502020204030204" pitchFamily="34" charset="0"/>
                        </a:rPr>
                        <a:t>Material Cost</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r>
                        <a:rPr lang="en-GB" sz="1000">
                          <a:solidFill>
                            <a:srgbClr val="000000"/>
                          </a:solidFill>
                          <a:effectLst/>
                          <a:latin typeface="Calibri" panose="020F0502020204030204" pitchFamily="34" charset="0"/>
                        </a:rPr>
                        <a:t>Process Cost</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r>
                        <a:rPr lang="en-GB" sz="1000">
                          <a:solidFill>
                            <a:srgbClr val="000000"/>
                          </a:solidFill>
                          <a:effectLst/>
                          <a:latin typeface="Calibri" panose="020F0502020204030204" pitchFamily="34" charset="0"/>
                        </a:rPr>
                        <a:t>Fastener Cost</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r>
                        <a:rPr lang="en-GB" sz="1000">
                          <a:solidFill>
                            <a:srgbClr val="000000"/>
                          </a:solidFill>
                          <a:effectLst/>
                          <a:latin typeface="Calibri" panose="020F0502020204030204" pitchFamily="34" charset="0"/>
                        </a:rPr>
                        <a:t>Tooling Cost</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r>
                        <a:rPr lang="en-GB" sz="1000">
                          <a:solidFill>
                            <a:srgbClr val="000000"/>
                          </a:solidFill>
                          <a:effectLst/>
                          <a:latin typeface="Calibri" panose="020F0502020204030204" pitchFamily="34" charset="0"/>
                        </a:rPr>
                        <a:t>Total Cost</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r>
                        <a:rPr lang="en-GB" sz="1000">
                          <a:solidFill>
                            <a:srgbClr val="000000"/>
                          </a:solidFill>
                          <a:effectLst/>
                          <a:latin typeface="Calibri" panose="020F0502020204030204" pitchFamily="34" charset="0"/>
                        </a:rPr>
                        <a:t>Details Page Number</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624028">
                <a:tc>
                  <a:txBody>
                    <a:bodyPr/>
                    <a:lstStyle/>
                    <a:p>
                      <a:pPr rtl="0" fontAlgn="b"/>
                      <a:r>
                        <a:rPr lang="en-GB" sz="1000">
                          <a:effectLst/>
                        </a:rPr>
                        <a:t>FS-17-000-MS-A0001-AA</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r" rtl="0" fontAlgn="b"/>
                      <a:r>
                        <a:rPr lang="en-GB" sz="1000">
                          <a:effectLst/>
                        </a:rPr>
                        <a:t>1</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b"/>
                      <a:r>
                        <a:rPr lang="en-GB" sz="1000">
                          <a:solidFill>
                            <a:srgbClr val="000000"/>
                          </a:solidFill>
                          <a:effectLst/>
                          <a:latin typeface="Calibri" panose="020F0502020204030204" pitchFamily="34" charset="0"/>
                        </a:rPr>
                        <a:t>Miscellaneous, Fit &amp; Finish</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b"/>
                      <a:r>
                        <a:rPr lang="en-GB" sz="1000">
                          <a:effectLst/>
                        </a:rPr>
                        <a:t>A0001</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b"/>
                      <a:r>
                        <a:rPr lang="en-GB" sz="1000">
                          <a:effectLst/>
                        </a:rPr>
                        <a:t>AA</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r>
                        <a:rPr lang="en-GB" sz="1000">
                          <a:effectLst/>
                        </a:rPr>
                        <a:t>Impact Attenuator</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r>
                        <a:rPr lang="en-GB" sz="1000">
                          <a:effectLst/>
                        </a:rPr>
                        <a:t>Assembly for Impact Attenuator</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rtl="0" fontAlgn="b"/>
                      <a:r>
                        <a:rPr lang="en-GB" sz="1000">
                          <a:effectLst/>
                        </a:rPr>
                        <a:t>1</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624028">
                <a:tc>
                  <a:txBody>
                    <a:bodyPr/>
                    <a:lstStyle/>
                    <a:p>
                      <a:pPr rtl="0" fontAlgn="b"/>
                      <a:r>
                        <a:rPr lang="en-GB" sz="1000">
                          <a:effectLst/>
                        </a:rPr>
                        <a:t>FS-17-000-MS-00001-AA</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r" rtl="0" fontAlgn="b"/>
                      <a:r>
                        <a:rPr lang="en-GB" sz="1000">
                          <a:effectLst/>
                        </a:rPr>
                        <a:t>2</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b"/>
                      <a:r>
                        <a:rPr lang="en-GB" sz="1000">
                          <a:solidFill>
                            <a:srgbClr val="000000"/>
                          </a:solidFill>
                          <a:effectLst/>
                          <a:latin typeface="Calibri" panose="020F0502020204030204" pitchFamily="34" charset="0"/>
                        </a:rPr>
                        <a:t>Miscellaneous, Fit &amp; Finish</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b"/>
                      <a:r>
                        <a:rPr lang="en-GB" sz="1000">
                          <a:effectLst/>
                        </a:rPr>
                        <a:t>00001</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b"/>
                      <a:r>
                        <a:rPr lang="en-GB" sz="1000">
                          <a:effectLst/>
                        </a:rPr>
                        <a:t>AA</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b"/>
                      <a:r>
                        <a:rPr lang="en-GB" sz="1000">
                          <a:effectLst/>
                        </a:rPr>
                        <a:t>Impact Attenuator</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r>
                        <a:rPr lang="en-GB" sz="1000">
                          <a:effectLst/>
                        </a:rPr>
                        <a:t>Plate</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r>
                        <a:rPr lang="en-GB" sz="1000">
                          <a:effectLst/>
                        </a:rPr>
                        <a:t>Anti intrusion plate</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rtl="0" fontAlgn="b"/>
                      <a:r>
                        <a:rPr lang="en-GB" sz="1000">
                          <a:effectLst/>
                        </a:rPr>
                        <a:t>1</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624028">
                <a:tc>
                  <a:txBody>
                    <a:bodyPr/>
                    <a:lstStyle/>
                    <a:p>
                      <a:pPr rtl="0" fontAlgn="b"/>
                      <a:r>
                        <a:rPr lang="en-GB" sz="1000">
                          <a:effectLst/>
                        </a:rPr>
                        <a:t>FS-17-000-FS-00002-AA</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r" rtl="0" fontAlgn="b"/>
                      <a:r>
                        <a:rPr lang="en-GB" sz="1000">
                          <a:effectLst/>
                        </a:rPr>
                        <a:t>3</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b"/>
                      <a:r>
                        <a:rPr lang="en-GB" sz="1000">
                          <a:effectLst/>
                        </a:rPr>
                        <a:t>Fasteners</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b"/>
                      <a:r>
                        <a:rPr lang="en-GB" sz="1000">
                          <a:effectLst/>
                        </a:rPr>
                        <a:t>00002</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b"/>
                      <a:r>
                        <a:rPr lang="en-GB" sz="1000">
                          <a:effectLst/>
                        </a:rPr>
                        <a:t>AA</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b"/>
                      <a:r>
                        <a:rPr lang="en-GB" sz="1000">
                          <a:effectLst/>
                        </a:rPr>
                        <a:t>Impact Attenuator</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r>
                        <a:rPr lang="en-GB" sz="1000">
                          <a:effectLst/>
                        </a:rPr>
                        <a:t>M8 Bolt</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r>
                        <a:rPr lang="en-GB" sz="1000">
                          <a:effectLst/>
                        </a:rPr>
                        <a:t>m8 x 40 standard thread 1.25 http://uk.rs-online.com/web/p/socket-screws/4838411/</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rtl="0" fontAlgn="b"/>
                      <a:r>
                        <a:rPr lang="en-GB" sz="1000">
                          <a:effectLst/>
                        </a:rPr>
                        <a:t>£0.29</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rtl="0" fontAlgn="b"/>
                      <a:r>
                        <a:rPr lang="en-GB" sz="1000">
                          <a:effectLst/>
                        </a:rPr>
                        <a:t>8</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rtl="0" fontAlgn="b"/>
                      <a:r>
                        <a:rPr lang="en-GB" sz="1000">
                          <a:effectLst/>
                        </a:rPr>
                        <a:t>£2.32</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624028">
                <a:tc>
                  <a:txBody>
                    <a:bodyPr/>
                    <a:lstStyle/>
                    <a:p>
                      <a:pPr rtl="0" fontAlgn="b"/>
                      <a:r>
                        <a:rPr lang="en-GB" sz="1000">
                          <a:effectLst/>
                        </a:rPr>
                        <a:t>FS-17-000-FS-00003-AA</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r" rtl="0" fontAlgn="b"/>
                      <a:r>
                        <a:rPr lang="en-GB" sz="1000">
                          <a:effectLst/>
                        </a:rPr>
                        <a:t>4</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b"/>
                      <a:r>
                        <a:rPr lang="en-GB" sz="1000">
                          <a:effectLst/>
                        </a:rPr>
                        <a:t>Fasteners</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b"/>
                      <a:r>
                        <a:rPr lang="en-GB" sz="1000">
                          <a:effectLst/>
                        </a:rPr>
                        <a:t>00003</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b"/>
                      <a:r>
                        <a:rPr lang="en-GB" sz="1000">
                          <a:effectLst/>
                        </a:rPr>
                        <a:t>AA</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b"/>
                      <a:r>
                        <a:rPr lang="en-GB" sz="1000">
                          <a:effectLst/>
                        </a:rPr>
                        <a:t>Impact Attenuator</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r>
                        <a:rPr lang="en-GB" sz="1000">
                          <a:effectLst/>
                        </a:rPr>
                        <a:t>M8 Nut</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r>
                        <a:rPr lang="en-GB" sz="1000" u="sng">
                          <a:solidFill>
                            <a:srgbClr val="1155CC"/>
                          </a:solidFill>
                          <a:effectLst/>
                          <a:hlinkClick r:id="rId2"/>
                        </a:rPr>
                        <a:t>http://uk.rs-online.com/web/p/locking-nuts/1224373/</a:t>
                      </a:r>
                      <a:endParaRPr lang="en-GB" sz="1000" u="sng">
                        <a:solidFill>
                          <a:srgbClr val="1155CC"/>
                        </a:solidFill>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rtl="0" fontAlgn="b"/>
                      <a:r>
                        <a:rPr lang="en-GB" sz="1000">
                          <a:effectLst/>
                        </a:rPr>
                        <a:t>£0.06</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rtl="0" fontAlgn="b"/>
                      <a:r>
                        <a:rPr lang="en-GB" sz="1000">
                          <a:effectLst/>
                        </a:rPr>
                        <a:t>8</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rtl="0" fontAlgn="b"/>
                      <a:r>
                        <a:rPr lang="en-GB" sz="1000">
                          <a:effectLst/>
                        </a:rPr>
                        <a:t>£0.45</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624028">
                <a:tc>
                  <a:txBody>
                    <a:bodyPr/>
                    <a:lstStyle/>
                    <a:p>
                      <a:pPr rtl="0" fontAlgn="b"/>
                      <a:r>
                        <a:rPr lang="en-GB" sz="1000">
                          <a:effectLst/>
                        </a:rPr>
                        <a:t>FS-17-000-MS-00004-AA</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r" rtl="0" fontAlgn="b"/>
                      <a:r>
                        <a:rPr lang="en-GB" sz="1000">
                          <a:effectLst/>
                        </a:rPr>
                        <a:t>5</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b"/>
                      <a:r>
                        <a:rPr lang="en-GB" sz="1000">
                          <a:solidFill>
                            <a:srgbClr val="000000"/>
                          </a:solidFill>
                          <a:effectLst/>
                          <a:latin typeface="Calibri" panose="020F0502020204030204" pitchFamily="34" charset="0"/>
                        </a:rPr>
                        <a:t>Miscellaneous, Fit &amp; Finish</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b"/>
                      <a:r>
                        <a:rPr lang="en-GB" sz="1000">
                          <a:effectLst/>
                        </a:rPr>
                        <a:t>00004</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b"/>
                      <a:r>
                        <a:rPr lang="en-GB" sz="1000">
                          <a:effectLst/>
                        </a:rPr>
                        <a:t>AA</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b"/>
                      <a:r>
                        <a:rPr lang="en-GB" sz="1000">
                          <a:effectLst/>
                        </a:rPr>
                        <a:t>Impact Attenuator</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r>
                        <a:rPr lang="en-GB" sz="1000">
                          <a:effectLst/>
                        </a:rPr>
                        <a:t>Impact Attenuator</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r>
                        <a:rPr lang="sv-SE" sz="1000">
                          <a:effectLst/>
                        </a:rPr>
                        <a:t>Foam Pyramid Attenuator https://www.rollbarpadding.com/product.asp?id=48 https://www.rollbarpadding.com</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rtl="0" fontAlgn="b"/>
                      <a:r>
                        <a:rPr lang="en-GB" sz="1000">
                          <a:solidFill>
                            <a:srgbClr val="212121"/>
                          </a:solidFill>
                          <a:effectLst/>
                          <a:latin typeface="Arial" panose="020B0604020202020204" pitchFamily="34" charset="0"/>
                        </a:rPr>
                        <a:t>£122.35</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r" rtl="0" fontAlgn="b"/>
                      <a:r>
                        <a:rPr lang="en-GB" sz="1000">
                          <a:effectLst/>
                        </a:rPr>
                        <a:t>1</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rtl="0" fontAlgn="b"/>
                      <a:r>
                        <a:rPr lang="en-GB" sz="1000">
                          <a:effectLst/>
                        </a:rPr>
                        <a:t>£122.35</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226417">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r" rtl="0" fontAlgn="b"/>
                      <a:r>
                        <a:rPr lang="en-GB" sz="1000">
                          <a:effectLst/>
                        </a:rPr>
                        <a:t>6</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226417">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r" rtl="0" fontAlgn="b"/>
                      <a:r>
                        <a:rPr lang="en-GB" sz="1000">
                          <a:effectLst/>
                        </a:rPr>
                        <a:t>7</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226417">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r" rtl="0" fontAlgn="b"/>
                      <a:r>
                        <a:rPr lang="en-GB" sz="1000">
                          <a:effectLst/>
                        </a:rPr>
                        <a:t>8</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226417">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r" rtl="0" fontAlgn="b"/>
                      <a:r>
                        <a:rPr lang="en-GB" sz="1000">
                          <a:effectLst/>
                        </a:rPr>
                        <a:t>9</a:t>
                      </a: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dirty="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b"/>
                      <a:endParaRPr lang="en-GB" sz="1000" dirty="0">
                        <a:effectLst/>
                      </a:endParaRPr>
                    </a:p>
                  </a:txBody>
                  <a:tcPr marL="16337" marR="16337" marT="10891" marB="10891"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bl>
          </a:graphicData>
        </a:graphic>
      </p:graphicFrame>
      <p:sp>
        <p:nvSpPr>
          <p:cNvPr id="2" name="TextBox 1"/>
          <p:cNvSpPr txBox="1"/>
          <p:nvPr/>
        </p:nvSpPr>
        <p:spPr>
          <a:xfrm>
            <a:off x="8134184" y="6035040"/>
            <a:ext cx="3147015" cy="369332"/>
          </a:xfrm>
          <a:prstGeom prst="rect">
            <a:avLst/>
          </a:prstGeom>
          <a:noFill/>
        </p:spPr>
        <p:txBody>
          <a:bodyPr wrap="none" rtlCol="0">
            <a:spAutoFit/>
          </a:bodyPr>
          <a:lstStyle/>
          <a:p>
            <a:r>
              <a:rPr lang="en-GB" dirty="0" smtClean="0"/>
              <a:t>Within the £250 initial budget</a:t>
            </a:r>
            <a:endParaRPr lang="en-GB" dirty="0"/>
          </a:p>
        </p:txBody>
      </p:sp>
    </p:spTree>
    <p:extLst>
      <p:ext uri="{BB962C8B-B14F-4D97-AF65-F5344CB8AC3E}">
        <p14:creationId xmlns:p14="http://schemas.microsoft.com/office/powerpoint/2010/main" val="286948096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Helonia"/>
        <a:ea typeface=""/>
        <a:cs typeface=""/>
      </a:majorFont>
      <a:minorFont>
        <a:latin typeface="Helon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0652270-A5CC-4967-9BC4-2C3700157374}" vid="{BCDA66B5-34B6-44EB-972F-8C33B5F196EE}"/>
    </a:ext>
  </a:extLst>
</a:theme>
</file>

<file path=docProps/app.xml><?xml version="1.0" encoding="utf-8"?>
<Properties xmlns="http://schemas.openxmlformats.org/officeDocument/2006/extended-properties" xmlns:vt="http://schemas.openxmlformats.org/officeDocument/2006/docPropsVTypes">
  <Template>SURT-wide</Template>
  <TotalTime>237</TotalTime>
  <Words>694</Words>
  <Application>Microsoft Office PowerPoint</Application>
  <PresentationFormat>Widescreen</PresentationFormat>
  <Paragraphs>154</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Helonia</vt:lpstr>
      <vt:lpstr>Office Theme</vt:lpstr>
      <vt:lpstr>PowerPoint Presentation</vt:lpstr>
      <vt:lpstr>Detailed Justification / Establish Project Targets Rule Check </vt:lpstr>
      <vt:lpstr>Quick Calculation (sense check)</vt:lpstr>
      <vt:lpstr>Design Inspiration</vt:lpstr>
      <vt:lpstr>PowerPoint Presentation</vt:lpstr>
      <vt:lpstr>Early Space-Claim / Design Sizing</vt:lpstr>
      <vt:lpstr>Detailed design</vt:lpstr>
      <vt:lpstr>Detailed design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Jones, Joshua (UG)</dc:creator>
  <cp:lastModifiedBy>Jones, Joshua (UG)</cp:lastModifiedBy>
  <cp:revision>14</cp:revision>
  <dcterms:created xsi:type="dcterms:W3CDTF">2016-08-15T20:24:23Z</dcterms:created>
  <dcterms:modified xsi:type="dcterms:W3CDTF">2016-08-21T20:22:09Z</dcterms:modified>
</cp:coreProperties>
</file>